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12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54690F-14E1-4D2A-AF1F-B8044E400C78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F9FBEC-7128-47A3-ACB4-11880094F8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87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DA897-88A3-47D0-8EAB-80231A7DF1E1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D9091-F917-4379-82C7-54E05B6B3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26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DA897-88A3-47D0-8EAB-80231A7DF1E1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D9091-F917-4379-82C7-54E05B6B3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7772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DA897-88A3-47D0-8EAB-80231A7DF1E1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D9091-F917-4379-82C7-54E05B6B3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736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DA897-88A3-47D0-8EAB-80231A7DF1E1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D9091-F917-4379-82C7-54E05B6B3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0939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DA897-88A3-47D0-8EAB-80231A7DF1E1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D9091-F917-4379-82C7-54E05B6B3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30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DA897-88A3-47D0-8EAB-80231A7DF1E1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D9091-F917-4379-82C7-54E05B6B3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7642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DA897-88A3-47D0-8EAB-80231A7DF1E1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D9091-F917-4379-82C7-54E05B6B3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887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DA897-88A3-47D0-8EAB-80231A7DF1E1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D9091-F917-4379-82C7-54E05B6B3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719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DA897-88A3-47D0-8EAB-80231A7DF1E1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D9091-F917-4379-82C7-54E05B6B3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312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DA897-88A3-47D0-8EAB-80231A7DF1E1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D9091-F917-4379-82C7-54E05B6B3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2858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DA897-88A3-47D0-8EAB-80231A7DF1E1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D9091-F917-4379-82C7-54E05B6B3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169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8DA897-88A3-47D0-8EAB-80231A7DF1E1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CD9091-F917-4379-82C7-54E05B6B3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599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60648"/>
            <a:ext cx="3535313" cy="3059511"/>
          </a:xfrm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932040" y="116632"/>
            <a:ext cx="4038600" cy="64807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МБОУ «Средняя общеобразовательная      </a:t>
            </a:r>
          </a:p>
          <a:p>
            <a:pPr marL="0" indent="0" algn="ctr">
              <a:buNone/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школа №19» НМР РТ</a:t>
            </a:r>
            <a:endParaRPr lang="ru-RU" sz="16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45265" y="2142348"/>
            <a:ext cx="325300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«Я – пассажир»</a:t>
            </a:r>
            <a:endParaRPr lang="ru-RU" sz="32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8" name="Рисунок 7" descr="Школа-19 эмблем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30989" y="635957"/>
            <a:ext cx="1681558" cy="14248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5724127" y="3212976"/>
            <a:ext cx="30741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000000"/>
                </a:solidFill>
                <a:latin typeface="Comic Sans MS" pitchFamily="66" charset="0"/>
              </a:rPr>
              <a:t>Безопасности ремень</a:t>
            </a:r>
            <a:r>
              <a:rPr lang="ru-RU" sz="1600" dirty="0">
                <a:latin typeface="Comic Sans MS" pitchFamily="66" charset="0"/>
              </a:rPr>
              <a:t/>
            </a:r>
            <a:br>
              <a:rPr lang="ru-RU" sz="1600" dirty="0">
                <a:latin typeface="Comic Sans MS" pitchFamily="66" charset="0"/>
              </a:rPr>
            </a:br>
            <a:r>
              <a:rPr lang="ru-RU" sz="1600" dirty="0">
                <a:solidFill>
                  <a:srgbClr val="000000"/>
                </a:solidFill>
                <a:latin typeface="Comic Sans MS" pitchFamily="66" charset="0"/>
              </a:rPr>
              <a:t>Умным пристегнуть не лень.</a:t>
            </a:r>
            <a:r>
              <a:rPr lang="ru-RU" sz="1600" dirty="0">
                <a:latin typeface="Comic Sans MS" pitchFamily="66" charset="0"/>
              </a:rPr>
              <a:t/>
            </a:r>
            <a:br>
              <a:rPr lang="ru-RU" sz="1600" dirty="0">
                <a:latin typeface="Comic Sans MS" pitchFamily="66" charset="0"/>
              </a:rPr>
            </a:br>
            <a:r>
              <a:rPr lang="ru-RU" sz="1600" dirty="0">
                <a:solidFill>
                  <a:srgbClr val="000000"/>
                </a:solidFill>
                <a:latin typeface="Comic Sans MS" pitchFamily="66" charset="0"/>
              </a:rPr>
              <a:t>Коль авария случится,</a:t>
            </a:r>
            <a:r>
              <a:rPr lang="ru-RU" sz="1600" dirty="0">
                <a:latin typeface="Comic Sans MS" pitchFamily="66" charset="0"/>
              </a:rPr>
              <a:t/>
            </a:r>
            <a:br>
              <a:rPr lang="ru-RU" sz="1600" dirty="0">
                <a:latin typeface="Comic Sans MS" pitchFamily="66" charset="0"/>
              </a:rPr>
            </a:br>
            <a:r>
              <a:rPr lang="ru-RU" sz="1600" dirty="0">
                <a:solidFill>
                  <a:srgbClr val="000000"/>
                </a:solidFill>
                <a:latin typeface="Comic Sans MS" pitchFamily="66" charset="0"/>
              </a:rPr>
              <a:t>Он поможет не разбиться.</a:t>
            </a:r>
            <a:endParaRPr lang="ru-RU" sz="1600" dirty="0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8570" y="5949280"/>
            <a:ext cx="38799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Над книгой работали:</a:t>
            </a:r>
          </a:p>
          <a:p>
            <a:r>
              <a:rPr lang="ru-RU" sz="1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Педагог-Петрова Ксения Анатольевна</a:t>
            </a:r>
            <a:r>
              <a:rPr lang="ru-RU" sz="1200" b="1" i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</a:p>
          <a:p>
            <a:r>
              <a:rPr lang="ru-RU" sz="1200" b="1" i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Хамитова</a:t>
            </a:r>
            <a:r>
              <a:rPr lang="ru-RU" sz="1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Милана – 8Б, </a:t>
            </a:r>
            <a:r>
              <a:rPr lang="ru-RU" sz="12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Сокрова</a:t>
            </a:r>
            <a:r>
              <a:rPr lang="ru-RU" sz="1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Анастасия – 8Б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6070" y="3725553"/>
            <a:ext cx="403244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Правила мы знаем - просто высший класс!</a:t>
            </a:r>
            <a:br>
              <a:rPr lang="ru-RU" sz="15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5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 захотите, мы научим вас</a:t>
            </a:r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Ждем, Вас по нашему адресу пр. Химиков 8Б,</a:t>
            </a:r>
          </a:p>
          <a:p>
            <a:pPr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МБОУ «СОШ №19», </a:t>
            </a:r>
            <a:r>
              <a:rPr lang="ru-RU" sz="14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каб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3-19</a:t>
            </a:r>
          </a:p>
          <a:p>
            <a:pPr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ВТ: 14:00</a:t>
            </a:r>
          </a:p>
          <a:p>
            <a:pPr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ПТ: 14:00</a:t>
            </a:r>
          </a:p>
          <a:p>
            <a:pPr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Отряд юных инспекторов </a:t>
            </a:r>
          </a:p>
          <a:p>
            <a:pPr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«Территория безопасности»</a:t>
            </a:r>
          </a:p>
          <a:p>
            <a:pPr algn="ctr"/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vk.com/club171524336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096" y="4297536"/>
            <a:ext cx="2026203" cy="201603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732240" y="6457111"/>
            <a:ext cx="29523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Нижнекамск,2019</a:t>
            </a:r>
            <a:endParaRPr lang="ru-RU" sz="12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076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758" y="1268760"/>
            <a:ext cx="1868016" cy="1868016"/>
          </a:xfrm>
        </p:spPr>
      </p:pic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5574" y="2900643"/>
            <a:ext cx="3444527" cy="3636049"/>
          </a:xfrm>
        </p:spPr>
      </p:pic>
      <p:sp>
        <p:nvSpPr>
          <p:cNvPr id="6" name="TextBox 5"/>
          <p:cNvSpPr txBox="1"/>
          <p:nvPr/>
        </p:nvSpPr>
        <p:spPr>
          <a:xfrm>
            <a:off x="5220072" y="188640"/>
            <a:ext cx="352839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002060"/>
                </a:solidFill>
              </a:rPr>
              <a:t>Если ты оказался пассажиром, нужно помнить и соблюдать простые правила:</a:t>
            </a:r>
          </a:p>
          <a:p>
            <a:pPr marL="285750" indent="-285750">
              <a:buFontTx/>
              <a:buChar char="-"/>
            </a:pPr>
            <a:r>
              <a:rPr lang="ru-RU" sz="1400" dirty="0" smtClean="0">
                <a:solidFill>
                  <a:srgbClr val="002060"/>
                </a:solidFill>
              </a:rPr>
              <a:t>пристегнуться ремнем безопасности;</a:t>
            </a:r>
          </a:p>
          <a:p>
            <a:pPr marL="285750" indent="-285750">
              <a:buFontTx/>
              <a:buChar char="-"/>
            </a:pPr>
            <a:r>
              <a:rPr lang="ru-RU" sz="1400" dirty="0">
                <a:solidFill>
                  <a:srgbClr val="002060"/>
                </a:solidFill>
              </a:rPr>
              <a:t>н</a:t>
            </a:r>
            <a:r>
              <a:rPr lang="ru-RU" sz="1400" dirty="0" smtClean="0">
                <a:solidFill>
                  <a:srgbClr val="002060"/>
                </a:solidFill>
              </a:rPr>
              <a:t>е садится на колени к взрослым;</a:t>
            </a:r>
          </a:p>
          <a:p>
            <a:pPr marL="285750" indent="-285750">
              <a:buFontTx/>
              <a:buChar char="-"/>
            </a:pPr>
            <a:r>
              <a:rPr lang="ru-RU" sz="1400" dirty="0" smtClean="0">
                <a:solidFill>
                  <a:srgbClr val="002060"/>
                </a:solidFill>
              </a:rPr>
              <a:t>не отвлекать водителя вовремя поездки;</a:t>
            </a:r>
          </a:p>
          <a:p>
            <a:pPr marL="285750" indent="-285750">
              <a:buFontTx/>
              <a:buChar char="-"/>
            </a:pPr>
            <a:r>
              <a:rPr lang="ru-RU" sz="1400" dirty="0">
                <a:solidFill>
                  <a:srgbClr val="002060"/>
                </a:solidFill>
              </a:rPr>
              <a:t>д</a:t>
            </a:r>
            <a:r>
              <a:rPr lang="ru-RU" sz="1400" dirty="0" smtClean="0">
                <a:solidFill>
                  <a:srgbClr val="002060"/>
                </a:solidFill>
              </a:rPr>
              <a:t>ержись за поручни в общественном транспорте;</a:t>
            </a:r>
          </a:p>
          <a:p>
            <a:pPr marL="285750" indent="-285750">
              <a:buFontTx/>
              <a:buChar char="-"/>
            </a:pPr>
            <a:r>
              <a:rPr lang="ru-RU" sz="1400" dirty="0">
                <a:solidFill>
                  <a:srgbClr val="002060"/>
                </a:solidFill>
              </a:rPr>
              <a:t>н</a:t>
            </a:r>
            <a:r>
              <a:rPr lang="ru-RU" sz="1400" dirty="0" smtClean="0">
                <a:solidFill>
                  <a:srgbClr val="002060"/>
                </a:solidFill>
              </a:rPr>
              <a:t>е забудь оплатить проезд.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ты будешь соблюдать элементарные правила поведения твоя поездка всегда будет – отличной и безопасной!</a:t>
            </a:r>
            <a:endParaRPr lang="ru-RU" sz="1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61" y="4221088"/>
            <a:ext cx="3240689" cy="229458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04582" y="184041"/>
            <a:ext cx="33123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Сел в машину пристегнись</a:t>
            </a:r>
          </a:p>
          <a:p>
            <a:pPr lvl="0" algn="ctr"/>
            <a:r>
              <a:rPr lang="ru-RU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ленись и не стыдись</a:t>
            </a:r>
          </a:p>
          <a:p>
            <a:pPr lvl="0" algn="ctr"/>
            <a:r>
              <a:rPr lang="ru-RU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Жизнь одна – она важна </a:t>
            </a:r>
          </a:p>
          <a:p>
            <a:pPr lvl="0" algn="ctr"/>
            <a:r>
              <a:rPr lang="ru-RU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Будь пристёгнутым ВСЕГДА!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6261" y="3284984"/>
            <a:ext cx="331236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Инструкция для детского удерживающегося устройства в автомобиле: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1727881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6" y="260648"/>
            <a:ext cx="4038600" cy="633670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1100" dirty="0" smtClean="0">
                <a:solidFill>
                  <a:srgbClr val="000000"/>
                </a:solidFill>
                <a:latin typeface="PT Sans"/>
              </a:rPr>
              <a:t>      </a:t>
            </a:r>
            <a:r>
              <a:rPr lang="ru-RU" sz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Ребенок </a:t>
            </a:r>
            <a:r>
              <a:rPr lang="ru-RU" sz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салоне автомашины целиком и полностью зависит от водителя. К сожалению, пренебрежение элементарными мерами безопасности родителями не только для себя, но и для ребенка может закончиться очень трагично. Особенно если при движении автомашины ребенок располагается на руках. В этом случае ошибочно полагать, что, держа на руках, мы его оберегаем. При столкновении или резком торможении вес пассажира возрастает в несколько раз, и удержать ребенка от резкого удара практически невозможно. Если при этом и сам взрослый не пристегнут ремнем безопасности, то это верная гибель для малыша. Доказано, что ничего лучше специальных удерживающих средств для перевозки детей не оберегает их в момент столкновения</a:t>
            </a:r>
            <a:r>
              <a:rPr lang="ru-RU" sz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ctr">
              <a:buNone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раннего возраста приучайте детей соблюдать Правила дорожного движения. И не забывайте, что личный пример – самая доходчивая форма обучения. Помните! Ребенок учится «законам дороги», беря пример с вас, родителей, и других взрослых. Пусть Ваш пример учит дисциплинированному поведению на улице не только Вашего ребенка, но и других детей.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761905"/>
            <a:ext cx="3816424" cy="2971733"/>
          </a:xfrm>
        </p:spPr>
      </p:pic>
      <p:sp>
        <p:nvSpPr>
          <p:cNvPr id="2" name="TextBox 1"/>
          <p:cNvSpPr txBox="1"/>
          <p:nvPr/>
        </p:nvSpPr>
        <p:spPr>
          <a:xfrm>
            <a:off x="4788024" y="188640"/>
            <a:ext cx="4176464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Пассажиры </a:t>
            </a:r>
            <a:r>
              <a:rPr lang="ru-RU" sz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автотранспорта – одни из самых уязвимых участников дорожного движения. Около 40% пострадавших в ДТП составляют пассажиры транспортных средств. Рост автомобилизации во всем мире стал причиной увеличения количества аварий и повышения уровня травматизма среди водителей и пассажиров.</a:t>
            </a:r>
          </a:p>
          <a:p>
            <a:pPr algn="just"/>
            <a:r>
              <a:rPr lang="ru-RU" sz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Повреждения</a:t>
            </a:r>
            <a:r>
              <a:rPr lang="ru-RU" sz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полученные в результате дорожно-транспортных происшествий, являются одной из главных проблем здравоохранения и одной из основных причин смертей и травм в мировом масштабе. Приблизительно 1,2 миллиона человек ежегодно погибают в мире в результате дорожных аварий, и еще до 50 миллионов получают ранения.</a:t>
            </a:r>
          </a:p>
          <a:p>
            <a:pPr algn="just"/>
            <a:r>
              <a:rPr lang="ru-RU" sz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Одной </a:t>
            </a:r>
            <a:r>
              <a:rPr lang="ru-RU" sz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 наиболее действенных мер по защите водителя и пассажиров от травм при ДТП является использование ремней безопасности. Ремень безопасности - наиболее эффективное устройство транспортного средства, позволяющее уменьшить тяжесть травм водителя и пассажиров при дорожно-транспортных происшествиях.</a:t>
            </a:r>
            <a:endParaRPr lang="ru-RU" sz="1200" b="0" i="0" dirty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924944"/>
            <a:ext cx="2949042" cy="2070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836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404663"/>
            <a:ext cx="4038600" cy="57569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Кроссворд по </a:t>
            </a:r>
            <a:r>
              <a:rPr lang="ru-RU" sz="1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Правилам дорожного </a:t>
            </a:r>
            <a:r>
              <a:rPr lang="ru-RU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движения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200" b="1" u="sng" dirty="0" smtClean="0">
                <a:latin typeface="Times New Roman" pitchFamily="18" charset="0"/>
                <a:ea typeface="Cambria"/>
                <a:cs typeface="Times New Roman" pitchFamily="18" charset="0"/>
              </a:rPr>
              <a:t>По </a:t>
            </a:r>
            <a:r>
              <a:rPr lang="ru-RU" sz="1200" b="1" u="sng" dirty="0">
                <a:latin typeface="Times New Roman" pitchFamily="18" charset="0"/>
                <a:ea typeface="Cambria"/>
                <a:cs typeface="Times New Roman" pitchFamily="18" charset="0"/>
              </a:rPr>
              <a:t>горизонтали:</a:t>
            </a:r>
            <a:endParaRPr lang="ru-RU" sz="1200" b="1" dirty="0">
              <a:latin typeface="Times New Roman" pitchFamily="18" charset="0"/>
              <a:ea typeface="Cambria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latin typeface="Times New Roman" pitchFamily="18" charset="0"/>
                <a:ea typeface="Cambria"/>
                <a:cs typeface="Times New Roman" pitchFamily="18" charset="0"/>
              </a:rPr>
              <a:t>1. Популярное средство передвижения.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latin typeface="Times New Roman" pitchFamily="18" charset="0"/>
                <a:ea typeface="Cambria"/>
                <a:cs typeface="Times New Roman" pitchFamily="18" charset="0"/>
              </a:rPr>
              <a:t>5. Аварийная ситуация на дороге.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latin typeface="Times New Roman" pitchFamily="18" charset="0"/>
                <a:ea typeface="Cambria"/>
                <a:cs typeface="Times New Roman" pitchFamily="18" charset="0"/>
              </a:rPr>
              <a:t>9. Детский транспорт.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latin typeface="Times New Roman" pitchFamily="18" charset="0"/>
                <a:ea typeface="Cambria"/>
                <a:cs typeface="Times New Roman" pitchFamily="18" charset="0"/>
              </a:rPr>
              <a:t>10. Место ожидания автобуса 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latin typeface="Times New Roman" pitchFamily="18" charset="0"/>
                <a:ea typeface="Cambria"/>
                <a:cs typeface="Times New Roman" pitchFamily="18" charset="0"/>
              </a:rPr>
              <a:t>11. На них давят для остановки автомобиля.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 smtClean="0">
                <a:latin typeface="Times New Roman" pitchFamily="18" charset="0"/>
                <a:ea typeface="Cambria"/>
                <a:cs typeface="Times New Roman" pitchFamily="18" charset="0"/>
              </a:rPr>
              <a:t>12</a:t>
            </a:r>
            <a:r>
              <a:rPr lang="ru-RU" sz="1200" b="1" dirty="0">
                <a:latin typeface="Times New Roman" pitchFamily="18" charset="0"/>
                <a:ea typeface="Cambria"/>
                <a:cs typeface="Times New Roman" pitchFamily="18" charset="0"/>
              </a:rPr>
              <a:t>. Дорожный патруль.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latin typeface="Times New Roman" pitchFamily="18" charset="0"/>
                <a:ea typeface="Cambria"/>
                <a:cs typeface="Times New Roman" pitchFamily="18" charset="0"/>
              </a:rPr>
              <a:t>13. Одежда для колеса.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latin typeface="Times New Roman" pitchFamily="18" charset="0"/>
                <a:ea typeface="Cambria"/>
                <a:cs typeface="Times New Roman" pitchFamily="18" charset="0"/>
              </a:rPr>
              <a:t>14. «Одноногий» светлячок.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latin typeface="Times New Roman" pitchFamily="18" charset="0"/>
                <a:ea typeface="Cambria"/>
                <a:cs typeface="Times New Roman" pitchFamily="18" charset="0"/>
              </a:rPr>
              <a:t>15. Форма знака «Остановка запрещена».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latin typeface="Times New Roman" pitchFamily="18" charset="0"/>
                <a:ea typeface="Cambria"/>
                <a:cs typeface="Times New Roman" pitchFamily="18" charset="0"/>
              </a:rPr>
              <a:t>19. Первый цвет светофора.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latin typeface="Times New Roman" pitchFamily="18" charset="0"/>
                <a:ea typeface="Cambria"/>
                <a:cs typeface="Times New Roman" pitchFamily="18" charset="0"/>
              </a:rPr>
              <a:t>20. Палка регулировщика.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latin typeface="Times New Roman" pitchFamily="18" charset="0"/>
                <a:ea typeface="Cambria"/>
                <a:cs typeface="Times New Roman" pitchFamily="18" charset="0"/>
              </a:rPr>
              <a:t>22. Машина для перевозки больших </a:t>
            </a:r>
            <a:r>
              <a:rPr lang="ru-RU" sz="1200" b="1" dirty="0" smtClean="0">
                <a:latin typeface="Times New Roman" pitchFamily="18" charset="0"/>
                <a:ea typeface="Cambria"/>
                <a:cs typeface="Times New Roman" pitchFamily="18" charset="0"/>
              </a:rPr>
              <a:t>грузов.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u="sng" dirty="0" smtClean="0">
                <a:latin typeface="Times New Roman" pitchFamily="18" charset="0"/>
                <a:ea typeface="Cambria"/>
                <a:cs typeface="Times New Roman" pitchFamily="18" charset="0"/>
              </a:rPr>
              <a:t>По </a:t>
            </a:r>
            <a:r>
              <a:rPr lang="ru-RU" sz="1200" b="1" u="sng" dirty="0">
                <a:latin typeface="Times New Roman" pitchFamily="18" charset="0"/>
                <a:ea typeface="Cambria"/>
                <a:cs typeface="Times New Roman" pitchFamily="18" charset="0"/>
              </a:rPr>
              <a:t>вертикали:</a:t>
            </a:r>
            <a:endParaRPr lang="ru-RU" sz="1200" b="1" dirty="0">
              <a:latin typeface="Times New Roman" pitchFamily="18" charset="0"/>
              <a:ea typeface="Cambria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latin typeface="Times New Roman" pitchFamily="18" charset="0"/>
                <a:ea typeface="Cambria"/>
                <a:cs typeface="Times New Roman" pitchFamily="18" charset="0"/>
              </a:rPr>
              <a:t>2. Средство передвижения по рельсам.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latin typeface="Times New Roman" pitchFamily="18" charset="0"/>
                <a:ea typeface="Cambria"/>
                <a:cs typeface="Times New Roman" pitchFamily="18" charset="0"/>
              </a:rPr>
              <a:t>3. Машина для перевозки большого количества людей.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latin typeface="Times New Roman" pitchFamily="18" charset="0"/>
                <a:ea typeface="Cambria"/>
                <a:cs typeface="Times New Roman" pitchFamily="18" charset="0"/>
              </a:rPr>
              <a:t>4. Лестница с двигателем.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latin typeface="Times New Roman" pitchFamily="18" charset="0"/>
                <a:ea typeface="Cambria"/>
                <a:cs typeface="Times New Roman" pitchFamily="18" charset="0"/>
              </a:rPr>
              <a:t>6. Как называется переход под проезжей частью или железной дорогой?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latin typeface="Times New Roman" pitchFamily="18" charset="0"/>
                <a:ea typeface="Cambria"/>
                <a:cs typeface="Times New Roman" pitchFamily="18" charset="0"/>
              </a:rPr>
              <a:t>7. Как называют транспорт, который «едет сам»?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latin typeface="Times New Roman" pitchFamily="18" charset="0"/>
                <a:ea typeface="Cambria"/>
                <a:cs typeface="Times New Roman" pitchFamily="18" charset="0"/>
              </a:rPr>
              <a:t>8. Его ставят на перекрёстках.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latin typeface="Times New Roman" pitchFamily="18" charset="0"/>
                <a:ea typeface="Cambria"/>
                <a:cs typeface="Times New Roman" pitchFamily="18" charset="0"/>
              </a:rPr>
              <a:t>13. Ровная дорога.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 smtClean="0">
                <a:latin typeface="Times New Roman" pitchFamily="18" charset="0"/>
                <a:ea typeface="Cambria"/>
                <a:cs typeface="Times New Roman" pitchFamily="18" charset="0"/>
              </a:rPr>
              <a:t>16</a:t>
            </a:r>
            <a:r>
              <a:rPr lang="ru-RU" sz="1200" b="1" dirty="0">
                <a:latin typeface="Times New Roman" pitchFamily="18" charset="0"/>
                <a:ea typeface="Cambria"/>
                <a:cs typeface="Times New Roman" pitchFamily="18" charset="0"/>
              </a:rPr>
              <a:t>. Полоска черная, полоска белая…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latin typeface="Times New Roman" pitchFamily="18" charset="0"/>
                <a:ea typeface="Cambria"/>
                <a:cs typeface="Times New Roman" pitchFamily="18" charset="0"/>
              </a:rPr>
              <a:t>17. По чём едут машины?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latin typeface="Times New Roman" pitchFamily="18" charset="0"/>
                <a:ea typeface="Cambria"/>
                <a:cs typeface="Times New Roman" pitchFamily="18" charset="0"/>
              </a:rPr>
              <a:t>18. Лицо, наделённое в установленном порядке полномочиями по регулированию дорожного движения при помощи сигналов.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latin typeface="Times New Roman" pitchFamily="18" charset="0"/>
                <a:ea typeface="Cambria"/>
                <a:cs typeface="Times New Roman" pitchFamily="18" charset="0"/>
              </a:rPr>
              <a:t>21. Стык четырёх дорог.</a:t>
            </a:r>
          </a:p>
          <a:p>
            <a:pPr marL="0" indent="0">
              <a:buNone/>
            </a:pPr>
            <a:endParaRPr lang="ru-RU" sz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-171400"/>
            <a:ext cx="6240748" cy="5248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 descr="http://im2-tub-ru.yandex.net/i?id=144284148-07-72&amp;n=2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5157192"/>
            <a:ext cx="893445" cy="1424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583461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619</Words>
  <Application>Microsoft Office PowerPoint</Application>
  <PresentationFormat>Экран (4:3)</PresentationFormat>
  <Paragraphs>74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17</cp:revision>
  <dcterms:created xsi:type="dcterms:W3CDTF">2019-01-21T10:53:47Z</dcterms:created>
  <dcterms:modified xsi:type="dcterms:W3CDTF">2019-01-25T09:46:00Z</dcterms:modified>
</cp:coreProperties>
</file>